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82" r:id="rId2"/>
    <p:sldId id="280" r:id="rId3"/>
    <p:sldId id="281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B83F8C-A011-4912-97A9-EC4FDE9FB2B8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F72E4B-B6BE-43DC-90F7-D287F6F1E6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6583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BC94-7DF0-4B0E-9985-E23D9F4A8CF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E01A-93C4-4C40-8F02-8A92D95749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8332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BC94-7DF0-4B0E-9985-E23D9F4A8CF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E01A-93C4-4C40-8F02-8A92D95749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7972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BC94-7DF0-4B0E-9985-E23D9F4A8CF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E01A-93C4-4C40-8F02-8A92D95749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8820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BC94-7DF0-4B0E-9985-E23D9F4A8CF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E01A-93C4-4C40-8F02-8A92D95749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1466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BC94-7DF0-4B0E-9985-E23D9F4A8CF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E01A-93C4-4C40-8F02-8A92D95749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6714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BC94-7DF0-4B0E-9985-E23D9F4A8CF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E01A-93C4-4C40-8F02-8A92D95749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3596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BC94-7DF0-4B0E-9985-E23D9F4A8CF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E01A-93C4-4C40-8F02-8A92D95749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1868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BC94-7DF0-4B0E-9985-E23D9F4A8CF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E01A-93C4-4C40-8F02-8A92D95749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4217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BC94-7DF0-4B0E-9985-E23D9F4A8CF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E01A-93C4-4C40-8F02-8A92D95749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8727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BC94-7DF0-4B0E-9985-E23D9F4A8CF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E01A-93C4-4C40-8F02-8A92D95749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2086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BC94-7DF0-4B0E-9985-E23D9F4A8CF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E01A-93C4-4C40-8F02-8A92D95749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0527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3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BBC94-7DF0-4B0E-9985-E23D9F4A8CF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2E01A-93C4-4C40-8F02-8A92D95749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2703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16671" y="3223974"/>
            <a:ext cx="551277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dirty="0"/>
              <a:t>Als Quelle für die Bauteiltemperatur wird die geladene Temperatur T3 verwendet. </a:t>
            </a:r>
          </a:p>
          <a:p>
            <a:r>
              <a:rPr lang="de-DE" sz="2800" dirty="0"/>
              <a:t>Die Verwendung einer vorgegebenen festen Bauteiltemperatur ist möglich.</a:t>
            </a:r>
          </a:p>
          <a:p>
            <a:r>
              <a:rPr lang="de-DE" sz="2800" dirty="0"/>
              <a:t>Grenzwerte können mit Marken dargestellt werden.</a:t>
            </a:r>
          </a:p>
        </p:txBody>
      </p:sp>
      <p:sp>
        <p:nvSpPr>
          <p:cNvPr id="4" name="Rechteck 3"/>
          <p:cNvSpPr/>
          <p:nvPr/>
        </p:nvSpPr>
        <p:spPr>
          <a:xfrm>
            <a:off x="6210473" y="71154"/>
            <a:ext cx="5486400" cy="366598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52400">
            <a:gradFill flip="none" rotWithShape="1">
              <a:gsLst>
                <a:gs pos="0">
                  <a:schemeClr val="accent5">
                    <a:lumMod val="0"/>
                    <a:lumOff val="100000"/>
                  </a:schemeClr>
                </a:gs>
                <a:gs pos="35000">
                  <a:schemeClr val="accent5">
                    <a:lumMod val="0"/>
                    <a:lumOff val="100000"/>
                  </a:schemeClr>
                </a:gs>
                <a:gs pos="100000">
                  <a:schemeClr val="accent5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6055297" y="2100590"/>
            <a:ext cx="542136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e-DE" sz="2800" dirty="0"/>
              <a:t>T3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7375905" y="2100590"/>
            <a:ext cx="1061509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e-DE" sz="2800" dirty="0"/>
              <a:t>T1, F1</a:t>
            </a:r>
          </a:p>
        </p:txBody>
      </p:sp>
      <p:cxnSp>
        <p:nvCxnSpPr>
          <p:cNvPr id="10" name="Gerade Verbindung mit Pfeil 9"/>
          <p:cNvCxnSpPr>
            <a:stCxn id="8" idx="2"/>
          </p:cNvCxnSpPr>
          <p:nvPr/>
        </p:nvCxnSpPr>
        <p:spPr>
          <a:xfrm flipH="1">
            <a:off x="5980544" y="2623810"/>
            <a:ext cx="1926116" cy="235925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6726625" y="4899170"/>
            <a:ext cx="17118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Grenzwert</a:t>
            </a:r>
          </a:p>
        </p:txBody>
      </p:sp>
      <p:cxnSp>
        <p:nvCxnSpPr>
          <p:cNvPr id="12" name="Gerade Verbindung mit Pfeil 11"/>
          <p:cNvCxnSpPr/>
          <p:nvPr/>
        </p:nvCxnSpPr>
        <p:spPr>
          <a:xfrm flipH="1">
            <a:off x="5918133" y="2564005"/>
            <a:ext cx="354751" cy="241905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4977863" y="4899170"/>
            <a:ext cx="1449884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de-DE" sz="2800" dirty="0" err="1"/>
              <a:t>aw</a:t>
            </a:r>
            <a:r>
              <a:rPr lang="de-DE" sz="2800" dirty="0"/>
              <a:t>-Wert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6424544" y="4886195"/>
            <a:ext cx="3020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</a:rPr>
              <a:t>&gt;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8501576" y="4886195"/>
            <a:ext cx="28774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=  Schimmelgefahr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6726625" y="5459982"/>
            <a:ext cx="17118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Grenzwert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4977863" y="5459982"/>
            <a:ext cx="1449884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de-DE" sz="2800" dirty="0" err="1"/>
              <a:t>aw</a:t>
            </a:r>
            <a:r>
              <a:rPr lang="de-DE" sz="2800" dirty="0"/>
              <a:t>-Wert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6424544" y="5447007"/>
            <a:ext cx="3020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8508392" y="5436433"/>
            <a:ext cx="37379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=  keine Schimmelgefahr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27" y="0"/>
            <a:ext cx="952500" cy="2362200"/>
          </a:xfrm>
          <a:prstGeom prst="rect">
            <a:avLst/>
          </a:prstGeom>
          <a:ln w="15875">
            <a:solidFill>
              <a:schemeClr val="tx1"/>
            </a:solidFill>
          </a:ln>
        </p:spPr>
      </p:pic>
      <p:sp>
        <p:nvSpPr>
          <p:cNvPr id="21" name="Rechteck 20"/>
          <p:cNvSpPr/>
          <p:nvPr/>
        </p:nvSpPr>
        <p:spPr>
          <a:xfrm>
            <a:off x="1028742" y="728611"/>
            <a:ext cx="502404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dirty="0"/>
              <a:t>Ein aus T1, F1 und einer Bauteiltemperatur errechneter Wert. Dieser wird bei der Beurteilung von </a:t>
            </a:r>
          </a:p>
          <a:p>
            <a:r>
              <a:rPr lang="de-DE" sz="2800" dirty="0"/>
              <a:t>Schimmelgefahr </a:t>
            </a:r>
          </a:p>
          <a:p>
            <a:r>
              <a:rPr lang="de-DE" sz="2800" dirty="0"/>
              <a:t>verwendet. </a:t>
            </a:r>
          </a:p>
        </p:txBody>
      </p:sp>
      <p:pic>
        <p:nvPicPr>
          <p:cNvPr id="14" name="Grafik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8853" y="2100590"/>
            <a:ext cx="1057275" cy="638175"/>
          </a:xfrm>
          <a:prstGeom prst="rect">
            <a:avLst/>
          </a:prstGeom>
          <a:ln w="15875">
            <a:solidFill>
              <a:schemeClr val="tx1"/>
            </a:solidFill>
          </a:ln>
        </p:spPr>
      </p:pic>
      <p:cxnSp>
        <p:nvCxnSpPr>
          <p:cNvPr id="25" name="Gerade Verbindung mit Pfeil 24"/>
          <p:cNvCxnSpPr/>
          <p:nvPr/>
        </p:nvCxnSpPr>
        <p:spPr>
          <a:xfrm>
            <a:off x="5283702" y="2642605"/>
            <a:ext cx="574837" cy="234045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feld 26"/>
          <p:cNvSpPr txBox="1"/>
          <p:nvPr/>
        </p:nvSpPr>
        <p:spPr>
          <a:xfrm>
            <a:off x="5484108" y="2876433"/>
            <a:ext cx="621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oder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3733055" y="2067439"/>
            <a:ext cx="10987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Im Blatt „Analyse“: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1384184" y="29209"/>
            <a:ext cx="33546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800" dirty="0"/>
              <a:t>aw-Wert-1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612162" y="6331367"/>
            <a:ext cx="1358441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=berechnet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4977864" y="6329134"/>
            <a:ext cx="123912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/>
              <a:t>=gemessen</a:t>
            </a:r>
          </a:p>
        </p:txBody>
      </p:sp>
    </p:spTree>
    <p:extLst>
      <p:ext uri="{BB962C8B-B14F-4D97-AF65-F5344CB8AC3E}">
        <p14:creationId xmlns:p14="http://schemas.microsoft.com/office/powerpoint/2010/main" val="2295881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0459" y="1200150"/>
            <a:ext cx="9144000" cy="565785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extfeld 5"/>
          <p:cNvSpPr txBox="1"/>
          <p:nvPr/>
        </p:nvSpPr>
        <p:spPr>
          <a:xfrm flipV="1">
            <a:off x="11020925" y="2641600"/>
            <a:ext cx="911191" cy="16571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4011" y="1200150"/>
            <a:ext cx="1101235" cy="2380448"/>
          </a:xfrm>
          <a:prstGeom prst="rect">
            <a:avLst/>
          </a:prstGeom>
          <a:ln w="15875">
            <a:solidFill>
              <a:schemeClr val="tx1"/>
            </a:solidFill>
          </a:ln>
        </p:spPr>
      </p:pic>
      <p:sp>
        <p:nvSpPr>
          <p:cNvPr id="8" name="Textfeld 7"/>
          <p:cNvSpPr txBox="1"/>
          <p:nvPr/>
        </p:nvSpPr>
        <p:spPr>
          <a:xfrm>
            <a:off x="167084" y="3715351"/>
            <a:ext cx="27950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Der </a:t>
            </a:r>
            <a:r>
              <a:rPr lang="de-DE" dirty="0" err="1"/>
              <a:t>aw</a:t>
            </a:r>
            <a:r>
              <a:rPr lang="de-DE" dirty="0"/>
              <a:t>-Wert entspricht der relativen Feuchte an der Bauteiloberfläche. Der Wert 1 entspricht 100%. Der </a:t>
            </a:r>
            <a:r>
              <a:rPr lang="de-DE" dirty="0" err="1"/>
              <a:t>aw</a:t>
            </a:r>
            <a:r>
              <a:rPr lang="de-DE" dirty="0"/>
              <a:t>-Wert ist maßgebend für die Beurteilung einer Schimmelgefahr. Je nach Schimmelart beginnt das Wachstum bei einem bestimmten </a:t>
            </a:r>
            <a:r>
              <a:rPr lang="de-DE" dirty="0" err="1"/>
              <a:t>aw</a:t>
            </a:r>
            <a:r>
              <a:rPr lang="de-DE" dirty="0"/>
              <a:t>-Wert.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01881"/>
            <a:ext cx="12192000" cy="719630"/>
          </a:xfrm>
          <a:prstGeom prst="rect">
            <a:avLst/>
          </a:prstGeom>
          <a:ln w="158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174746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270" y="75501"/>
            <a:ext cx="10881482" cy="6728601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5142451" y="26844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4900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</Words>
  <Application>Microsoft Office PowerPoint</Application>
  <PresentationFormat>Breitbild</PresentationFormat>
  <Paragraphs>22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„Lüftungslogger“</dc:title>
  <dc:creator>Herbert Trauernicht</dc:creator>
  <cp:lastModifiedBy>Herbert Trauernicht</cp:lastModifiedBy>
  <cp:revision>96</cp:revision>
  <dcterms:created xsi:type="dcterms:W3CDTF">2015-06-15T08:06:02Z</dcterms:created>
  <dcterms:modified xsi:type="dcterms:W3CDTF">2016-10-06T16:22:36Z</dcterms:modified>
</cp:coreProperties>
</file>